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260" r:id="rId6"/>
    <p:sldId id="261" r:id="rId7"/>
    <p:sldId id="265" r:id="rId8"/>
    <p:sldId id="258" r:id="rId9"/>
    <p:sldId id="262" r:id="rId10"/>
    <p:sldId id="263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C0210-A0B1-4BB9-B496-DEB6D250C40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877F9-314B-45C2-B02E-8FF053FA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98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0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86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84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2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1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9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6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82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877F9-314B-45C2-B02E-8FF053FAF9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7F6F74-432F-4B23-BB42-0DAAF9E1626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56818E-1264-4636-A919-EAD9BC33D9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nademeo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04800"/>
            <a:ext cx="33528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FORGIVENESS AS A KEY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048000"/>
            <a:ext cx="3309803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By Regina A. </a:t>
            </a:r>
            <a:r>
              <a:rPr lang="en-US" dirty="0" err="1" smtClean="0"/>
              <a:t>DeMeo</a:t>
            </a:r>
            <a:r>
              <a:rPr lang="en-US" dirty="0" smtClean="0"/>
              <a:t>, Esq.</a:t>
            </a:r>
          </a:p>
          <a:p>
            <a:r>
              <a:rPr lang="en-US" dirty="0" smtClean="0"/>
              <a:t>1666 Connecticut Ave, NW</a:t>
            </a:r>
          </a:p>
          <a:p>
            <a:r>
              <a:rPr lang="en-US" dirty="0" smtClean="0"/>
              <a:t>Suite 250</a:t>
            </a:r>
          </a:p>
          <a:p>
            <a:r>
              <a:rPr lang="en-US" dirty="0" smtClean="0"/>
              <a:t>Washington, DC 20009</a:t>
            </a:r>
          </a:p>
          <a:p>
            <a:r>
              <a:rPr lang="en-US" dirty="0" smtClean="0"/>
              <a:t>(240)621-0559</a:t>
            </a:r>
          </a:p>
          <a:p>
            <a:r>
              <a:rPr lang="en-US" dirty="0" smtClean="0">
                <a:hlinkClick r:id="rId3"/>
              </a:rPr>
              <a:t>www.reginademeo.com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© Regina A. </a:t>
            </a:r>
            <a:r>
              <a:rPr lang="en-US" dirty="0" err="1" smtClean="0"/>
              <a:t>DeMeo</a:t>
            </a:r>
            <a:r>
              <a:rPr lang="en-US" dirty="0" smtClean="0"/>
              <a:t>, Esq.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Re-tooling our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Instead of </a:t>
            </a:r>
            <a:r>
              <a:rPr lang="en-US" dirty="0" smtClean="0"/>
              <a:t>win-lose model, </a:t>
            </a:r>
            <a:r>
              <a:rPr lang="en-US" dirty="0"/>
              <a:t>try and find </a:t>
            </a:r>
            <a:r>
              <a:rPr lang="en-US" dirty="0" smtClean="0"/>
              <a:t>the win-win in a situation;</a:t>
            </a:r>
          </a:p>
          <a:p>
            <a:r>
              <a:rPr lang="en-US" dirty="0" smtClean="0"/>
              <a:t>Try to appreciate different perspectives &amp; adopt more of a team approach to finding solutions;</a:t>
            </a:r>
          </a:p>
          <a:p>
            <a:r>
              <a:rPr lang="en-US" dirty="0" smtClean="0"/>
              <a:t>Accept that no one is perfect, and sometimes 95% is good enough;</a:t>
            </a:r>
          </a:p>
          <a:p>
            <a:r>
              <a:rPr lang="en-US" dirty="0" smtClean="0"/>
              <a:t>Have realistic expectations- can’t expect a fish to climb a tree;</a:t>
            </a:r>
          </a:p>
          <a:p>
            <a:r>
              <a:rPr lang="en-US" dirty="0" smtClean="0"/>
              <a:t> Can’t control everything- life simply won’t follow our plans 100% of the time;</a:t>
            </a:r>
          </a:p>
          <a:p>
            <a:r>
              <a:rPr lang="en-US" dirty="0" smtClean="0"/>
              <a:t>Just because someone hurts us, doesn’t mean we need to lash back.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6562" y="609600"/>
            <a:ext cx="6210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My own journey towards finding forgiveness…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9047" y="1981200"/>
            <a:ext cx="70221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sz="2000" dirty="0" smtClean="0"/>
              <a:t>70s.. FL court dismissed paternity case;</a:t>
            </a:r>
          </a:p>
          <a:p>
            <a:r>
              <a:rPr lang="en-US" sz="2000" dirty="0" smtClean="0"/>
              <a:t>‘80s.. National gymnast &amp; AGO scholar without dad;</a:t>
            </a:r>
          </a:p>
          <a:p>
            <a:r>
              <a:rPr lang="en-US" sz="2000" dirty="0" smtClean="0"/>
              <a:t>‘90s.. Came to Georgetown University, SFS; </a:t>
            </a:r>
          </a:p>
          <a:p>
            <a:r>
              <a:rPr lang="en-US" sz="2000" dirty="0" smtClean="0"/>
              <a:t>1998- Graduated GW Law; </a:t>
            </a:r>
          </a:p>
          <a:p>
            <a:r>
              <a:rPr lang="en-US" sz="2000" dirty="0" smtClean="0"/>
              <a:t>2005- Divorce led to different approach to family law;</a:t>
            </a:r>
          </a:p>
          <a:p>
            <a:r>
              <a:rPr lang="en-US" sz="2000" dirty="0" smtClean="0"/>
              <a:t>2006- Trained as Mediator &amp; Collaborative Professional;</a:t>
            </a:r>
          </a:p>
          <a:p>
            <a:r>
              <a:rPr lang="en-US" sz="2000" dirty="0" smtClean="0"/>
              <a:t>2009- President of CDA, Inc., began lectures in DC;</a:t>
            </a:r>
          </a:p>
          <a:p>
            <a:r>
              <a:rPr lang="en-US" sz="2000" dirty="0" smtClean="0"/>
              <a:t>2010- Wash Post, ABA articles and ABC </a:t>
            </a:r>
            <a:r>
              <a:rPr lang="en-US" sz="2000" dirty="0" err="1" smtClean="0"/>
              <a:t>tv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2011-Family reunion.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Forgiveness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092052" y="2324100"/>
            <a:ext cx="4678908" cy="3508375"/>
          </a:xfrm>
        </p:spPr>
      </p:pic>
    </p:spTree>
    <p:extLst>
      <p:ext uri="{BB962C8B-B14F-4D97-AF65-F5344CB8AC3E}">
        <p14:creationId xmlns:p14="http://schemas.microsoft.com/office/powerpoint/2010/main" val="28242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1" y="0"/>
            <a:ext cx="3428999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© Regina A. </a:t>
            </a:r>
            <a:r>
              <a:rPr lang="en-US" sz="2000" dirty="0" err="1" smtClean="0"/>
              <a:t>DeMeo</a:t>
            </a:r>
            <a:r>
              <a:rPr lang="en-US" sz="2000" dirty="0" smtClean="0"/>
              <a:t>, Esq.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438400"/>
            <a:ext cx="3309803" cy="1260629"/>
          </a:xfrm>
        </p:spPr>
        <p:txBody>
          <a:bodyPr>
            <a:noAutofit/>
          </a:bodyPr>
          <a:lstStyle/>
          <a:p>
            <a:r>
              <a:rPr lang="en-US" sz="3600" dirty="0"/>
              <a:t>Dedicated to the Vila Family</a:t>
            </a:r>
          </a:p>
        </p:txBody>
      </p:sp>
    </p:spTree>
    <p:extLst>
      <p:ext uri="{BB962C8B-B14F-4D97-AF65-F5344CB8AC3E}">
        <p14:creationId xmlns:p14="http://schemas.microsoft.com/office/powerpoint/2010/main" val="1371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Forgiveness- what it is not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NOT about forgetting;</a:t>
            </a:r>
          </a:p>
          <a:p>
            <a:r>
              <a:rPr lang="en-US" dirty="0"/>
              <a:t>It is NOT excusing the behavior;</a:t>
            </a:r>
          </a:p>
          <a:p>
            <a:r>
              <a:rPr lang="en-US" dirty="0"/>
              <a:t>It is NOT about becoming vulnerable;</a:t>
            </a:r>
          </a:p>
          <a:p>
            <a:r>
              <a:rPr lang="en-US" dirty="0"/>
              <a:t>It is Not necessarily about continuing a relationship.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63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forgiveness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</a:t>
            </a:r>
            <a:r>
              <a:rPr lang="en-US" dirty="0" smtClean="0"/>
              <a:t>process of letting go;</a:t>
            </a:r>
          </a:p>
          <a:p>
            <a:r>
              <a:rPr lang="en-US" dirty="0" smtClean="0"/>
              <a:t>It is multi-layered;</a:t>
            </a:r>
            <a:endParaRPr lang="en-US" dirty="0"/>
          </a:p>
          <a:p>
            <a:r>
              <a:rPr lang="en-US" dirty="0"/>
              <a:t>It </a:t>
            </a:r>
            <a:r>
              <a:rPr lang="en-US" dirty="0" smtClean="0"/>
              <a:t>is an individual choice;</a:t>
            </a:r>
            <a:endParaRPr lang="en-US" dirty="0"/>
          </a:p>
          <a:p>
            <a:r>
              <a:rPr lang="en-US" dirty="0"/>
              <a:t>It is </a:t>
            </a:r>
            <a:r>
              <a:rPr lang="en-US" dirty="0" smtClean="0"/>
              <a:t>necessary to finding peace;</a:t>
            </a:r>
          </a:p>
          <a:p>
            <a:r>
              <a:rPr lang="en-US" dirty="0" smtClean="0"/>
              <a:t>It is a key component of love; </a:t>
            </a:r>
            <a:r>
              <a:rPr lang="en-US" dirty="0"/>
              <a:t>and</a:t>
            </a:r>
          </a:p>
          <a:p>
            <a:r>
              <a:rPr lang="en-US" dirty="0"/>
              <a:t>It is a gift– mainly to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Three steps towards forgiving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Identify the </a:t>
            </a:r>
            <a:r>
              <a:rPr lang="en-US" dirty="0"/>
              <a:t>source of </a:t>
            </a:r>
            <a:r>
              <a:rPr lang="en-US" dirty="0" smtClean="0"/>
              <a:t>anger/pain.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Try to understand a person’s </a:t>
            </a:r>
            <a:r>
              <a:rPr lang="en-US" dirty="0"/>
              <a:t>motives or </a:t>
            </a:r>
            <a:r>
              <a:rPr lang="en-US" dirty="0" smtClean="0"/>
              <a:t>intent.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Weigh options &amp; find </a:t>
            </a:r>
            <a:r>
              <a:rPr lang="en-US" dirty="0"/>
              <a:t>a workable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</a:t>
            </a:r>
            <a:r>
              <a:rPr lang="en-US" dirty="0" err="1" smtClean="0"/>
              <a:t>Ws</a:t>
            </a:r>
            <a:r>
              <a:rPr lang="en-US" dirty="0" smtClean="0"/>
              <a:t> to Forgiveness: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WHO</a:t>
            </a:r>
            <a:r>
              <a:rPr lang="en-US" dirty="0" smtClean="0"/>
              <a:t> hurt/disappointed you?</a:t>
            </a:r>
          </a:p>
          <a:p>
            <a:pPr marL="0" indent="0">
              <a:buNone/>
            </a:pPr>
            <a:r>
              <a:rPr lang="en-US" dirty="0" smtClean="0"/>
              <a:t>	Family, friend, colleague, stranger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was the transgression?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Agreement breached 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expectations not met</a:t>
            </a:r>
          </a:p>
          <a:p>
            <a:r>
              <a:rPr lang="en-US" b="1" dirty="0" smtClean="0"/>
              <a:t>WHY</a:t>
            </a:r>
            <a:r>
              <a:rPr lang="en-US" dirty="0" smtClean="0"/>
              <a:t> did this happen?</a:t>
            </a:r>
          </a:p>
          <a:p>
            <a:pPr marL="457200" lvl="1" indent="0">
              <a:buNone/>
            </a:pPr>
            <a:r>
              <a:rPr lang="en-US" dirty="0" smtClean="0"/>
              <a:t>	Break in communication, 	misunderstanding,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cluelessness or intentional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so hard to forgive?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a </a:t>
            </a:r>
            <a:r>
              <a:rPr lang="en-US" dirty="0" smtClean="0"/>
              <a:t>complicated emotional process;</a:t>
            </a:r>
            <a:endParaRPr lang="en-US" dirty="0"/>
          </a:p>
          <a:p>
            <a:r>
              <a:rPr lang="en-US" dirty="0"/>
              <a:t>It </a:t>
            </a:r>
            <a:r>
              <a:rPr lang="en-US" dirty="0" smtClean="0"/>
              <a:t>requires an open mind &amp; open heart;</a:t>
            </a:r>
          </a:p>
          <a:p>
            <a:r>
              <a:rPr lang="en-US" dirty="0" smtClean="0"/>
              <a:t>Inspiration is key;</a:t>
            </a:r>
            <a:endParaRPr lang="en-US" dirty="0"/>
          </a:p>
          <a:p>
            <a:r>
              <a:rPr lang="en-US" dirty="0" smtClean="0"/>
              <a:t>Our litigious society promotes win-lose view;</a:t>
            </a:r>
          </a:p>
          <a:p>
            <a:r>
              <a:rPr lang="en-US" dirty="0" smtClean="0"/>
              <a:t>Sink or swim mentality is prevalent;</a:t>
            </a:r>
          </a:p>
          <a:p>
            <a:r>
              <a:rPr lang="en-US" dirty="0" smtClean="0"/>
              <a:t>Darwin’s “survival of the fittest” motto;</a:t>
            </a:r>
          </a:p>
          <a:p>
            <a:r>
              <a:rPr lang="en-US" dirty="0" smtClean="0"/>
              <a:t>Forgiveness is seen as sign of weakness or foolishness.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Forgive: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each other to survive;</a:t>
            </a:r>
          </a:p>
          <a:p>
            <a:r>
              <a:rPr lang="en-US" dirty="0" smtClean="0"/>
              <a:t>Negativity attracts negativity;</a:t>
            </a:r>
          </a:p>
          <a:p>
            <a:r>
              <a:rPr lang="en-US" dirty="0" smtClean="0"/>
              <a:t>Angry people repel others;</a:t>
            </a:r>
          </a:p>
          <a:p>
            <a:r>
              <a:rPr lang="en-US" dirty="0" smtClean="0"/>
              <a:t>Harboring resentment makes people ill;</a:t>
            </a:r>
          </a:p>
          <a:p>
            <a:r>
              <a:rPr lang="en-US" dirty="0" smtClean="0"/>
              <a:t>People stuck in the past cannot move forward;</a:t>
            </a:r>
          </a:p>
          <a:p>
            <a:r>
              <a:rPr lang="en-US" dirty="0" smtClean="0"/>
              <a:t>Successful people (professionally and personally) turn their pain into source of strength.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challenge for type 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are intense personalities;</a:t>
            </a:r>
          </a:p>
          <a:p>
            <a:r>
              <a:rPr lang="en-US" dirty="0" smtClean="0"/>
              <a:t>We strive for excellence; </a:t>
            </a:r>
          </a:p>
          <a:p>
            <a:r>
              <a:rPr lang="en-US" dirty="0" smtClean="0"/>
              <a:t>We want to succeed/win;</a:t>
            </a:r>
          </a:p>
          <a:p>
            <a:r>
              <a:rPr lang="en-US" dirty="0"/>
              <a:t>W</a:t>
            </a:r>
            <a:r>
              <a:rPr lang="en-US" dirty="0" smtClean="0"/>
              <a:t>e are driven, goal-oriented &amp; focused;</a:t>
            </a:r>
          </a:p>
          <a:p>
            <a:r>
              <a:rPr lang="en-US" dirty="0" smtClean="0"/>
              <a:t>We are argue persuasively;</a:t>
            </a:r>
          </a:p>
          <a:p>
            <a:r>
              <a:rPr lang="en-US" dirty="0" smtClean="0"/>
              <a:t>We are gamers &amp; great strategists;</a:t>
            </a:r>
          </a:p>
          <a:p>
            <a:r>
              <a:rPr lang="en-US" dirty="0" smtClean="0"/>
              <a:t>We tend to be independent, self-reliant and have control tendencies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points to consider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Intense personalities are not the majority;</a:t>
            </a:r>
            <a:endParaRPr lang="en-US" dirty="0"/>
          </a:p>
          <a:p>
            <a:r>
              <a:rPr lang="en-US" dirty="0" smtClean="0"/>
              <a:t>75% of the U.S. population do not have a 4-year college degree; </a:t>
            </a:r>
          </a:p>
          <a:p>
            <a:r>
              <a:rPr lang="en-US" dirty="0" smtClean="0"/>
              <a:t>Only 15% of the U.S. population have graduate degrees; </a:t>
            </a:r>
          </a:p>
          <a:p>
            <a:r>
              <a:rPr lang="en-US" dirty="0" smtClean="0"/>
              <a:t>Most people work to live, they don’t live to work;</a:t>
            </a:r>
            <a:endParaRPr lang="en-US" dirty="0"/>
          </a:p>
          <a:p>
            <a:r>
              <a:rPr lang="en-US" dirty="0" smtClean="0"/>
              <a:t>Lack of communication &amp; understanding are key reasons for conflict.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914</TotalTime>
  <Words>588</Words>
  <Application>Microsoft Office PowerPoint</Application>
  <PresentationFormat>On-screen Show (4:3)</PresentationFormat>
  <Paragraphs>104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FORGIVENESS AS A KEY TO SUCCESS</vt:lpstr>
      <vt:lpstr>Forgiveness- what it is not:</vt:lpstr>
      <vt:lpstr>What is forgiveness?</vt:lpstr>
      <vt:lpstr>Three steps towards forgiving: </vt:lpstr>
      <vt:lpstr>The 3 Ws to Forgiveness:</vt:lpstr>
      <vt:lpstr>Why is it so hard to forgive? </vt:lpstr>
      <vt:lpstr>Reasons to Forgive:</vt:lpstr>
      <vt:lpstr>The challenge for type As:</vt:lpstr>
      <vt:lpstr>Some points to consider:</vt:lpstr>
      <vt:lpstr>Re-tooling our thinking</vt:lpstr>
      <vt:lpstr>PowerPoint Presentation</vt:lpstr>
      <vt:lpstr>The Power of Forgiveness</vt:lpstr>
      <vt:lpstr>© Regina A. DeMeo, Esq.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AS A KEY TO SUCCESS</dc:title>
  <dc:creator>Regina</dc:creator>
  <cp:lastModifiedBy>Regina DeMeo</cp:lastModifiedBy>
  <cp:revision>33</cp:revision>
  <dcterms:created xsi:type="dcterms:W3CDTF">2012-05-09T01:47:36Z</dcterms:created>
  <dcterms:modified xsi:type="dcterms:W3CDTF">2016-03-30T21:58:26Z</dcterms:modified>
</cp:coreProperties>
</file>